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81" r:id="rId5"/>
    <p:sldId id="282" r:id="rId6"/>
    <p:sldId id="283" r:id="rId7"/>
    <p:sldId id="284" r:id="rId8"/>
    <p:sldId id="285" r:id="rId9"/>
    <p:sldId id="286" r:id="rId10"/>
    <p:sldId id="287" r:id="rId11"/>
    <p:sldId id="308"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9" r:id="rId26"/>
    <p:sldId id="302" r:id="rId27"/>
    <p:sldId id="303" r:id="rId28"/>
    <p:sldId id="304" r:id="rId29"/>
    <p:sldId id="310"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27.12.2020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27.12.2020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27.12.2020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27.12.2020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27.12.2020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27.12.2020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27.12.2020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27.12.2020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27.12.2020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27.12.2020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27.12.2020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27.12.2020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1754326"/>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İMAN VE İMAN ESASLARI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Zatî sıfatlar</a:t>
            </a:r>
          </a:p>
        </p:txBody>
      </p:sp>
      <p:sp>
        <p:nvSpPr>
          <p:cNvPr id="3" name="İçerik Yer Tutucusu 2"/>
          <p:cNvSpPr>
            <a:spLocks noGrp="1"/>
          </p:cNvSpPr>
          <p:nvPr>
            <p:ph idx="1"/>
          </p:nvPr>
        </p:nvSpPr>
        <p:spPr/>
        <p:txBody>
          <a:bodyPr>
            <a:normAutofit/>
          </a:bodyPr>
          <a:lstStyle/>
          <a:p>
            <a:pPr>
              <a:lnSpc>
                <a:spcPct val="120000"/>
              </a:lnSpc>
            </a:pPr>
            <a:r>
              <a:rPr lang="tr-TR" b="1" dirty="0">
                <a:solidFill>
                  <a:srgbClr val="00B050"/>
                </a:solidFill>
              </a:rPr>
              <a:t>1. </a:t>
            </a:r>
            <a:r>
              <a:rPr lang="tr-TR" b="1" dirty="0" err="1">
                <a:solidFill>
                  <a:srgbClr val="00B050"/>
                </a:solidFill>
              </a:rPr>
              <a:t>Vücud</a:t>
            </a:r>
            <a:r>
              <a:rPr lang="tr-TR" b="1" dirty="0">
                <a:solidFill>
                  <a:srgbClr val="00B050"/>
                </a:solidFill>
              </a:rPr>
              <a:t>: </a:t>
            </a:r>
            <a:r>
              <a:rPr lang="tr-TR" dirty="0"/>
              <a:t>Kelime manası “var olmak” demektir. Allah vardır ve varlığının sebebi başka bir şey değil, zatının gereğidir. Bu sıfatın noksanlığı Yüce Allah için düşünülemez. (Yokluğu) </a:t>
            </a:r>
            <a:r>
              <a:rPr lang="tr-TR" dirty="0" err="1"/>
              <a:t>Vücud</a:t>
            </a:r>
            <a:r>
              <a:rPr lang="tr-TR" dirty="0"/>
              <a:t> sıfatı dolayısıyla Yüce Allah’a </a:t>
            </a:r>
            <a:r>
              <a:rPr lang="tr-TR" dirty="0" err="1"/>
              <a:t>Vâcibu’l-Vücûd</a:t>
            </a:r>
            <a:r>
              <a:rPr lang="tr-TR" dirty="0"/>
              <a:t> denilmektedir. Yani varlığı zorunlu ve kendisinden olan anlamında kullanılmaktadır. </a:t>
            </a:r>
          </a:p>
        </p:txBody>
      </p:sp>
    </p:spTree>
    <p:extLst>
      <p:ext uri="{BB962C8B-B14F-4D97-AF65-F5344CB8AC3E}">
        <p14:creationId xmlns:p14="http://schemas.microsoft.com/office/powerpoint/2010/main" val="2965767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Zatî sıfatlar</a:t>
            </a:r>
            <a:endParaRPr lang="tr-TR" dirty="0"/>
          </a:p>
        </p:txBody>
      </p:sp>
      <p:sp>
        <p:nvSpPr>
          <p:cNvPr id="3" name="İçerik Yer Tutucusu 2"/>
          <p:cNvSpPr>
            <a:spLocks noGrp="1"/>
          </p:cNvSpPr>
          <p:nvPr>
            <p:ph idx="1"/>
          </p:nvPr>
        </p:nvSpPr>
        <p:spPr/>
        <p:txBody>
          <a:bodyPr/>
          <a:lstStyle/>
          <a:p>
            <a:pPr>
              <a:lnSpc>
                <a:spcPct val="150000"/>
              </a:lnSpc>
            </a:pPr>
            <a:r>
              <a:rPr lang="tr-TR" b="1" dirty="0">
                <a:solidFill>
                  <a:srgbClr val="00B050"/>
                </a:solidFill>
              </a:rPr>
              <a:t>2. Kıdem: </a:t>
            </a:r>
            <a:r>
              <a:rPr lang="tr-TR" dirty="0"/>
              <a:t>Kelime manası “başlangıcı olmamak, ezeli olmak” demektir. Allah’ın başlangıcı yoktur, kadimdir. Allah’ın olmadığı bir zaman düşünülemez, Allah haricinde olan her şeyin bir başlangıcı vardır ama Allah ezelidir.</a:t>
            </a:r>
          </a:p>
        </p:txBody>
      </p:sp>
    </p:spTree>
    <p:extLst>
      <p:ext uri="{BB962C8B-B14F-4D97-AF65-F5344CB8AC3E}">
        <p14:creationId xmlns:p14="http://schemas.microsoft.com/office/powerpoint/2010/main" val="2884405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Zatî sıfatlar</a:t>
            </a:r>
          </a:p>
        </p:txBody>
      </p:sp>
      <p:sp>
        <p:nvSpPr>
          <p:cNvPr id="3" name="İçerik Yer Tutucusu 2"/>
          <p:cNvSpPr>
            <a:spLocks noGrp="1"/>
          </p:cNvSpPr>
          <p:nvPr>
            <p:ph idx="1"/>
          </p:nvPr>
        </p:nvSpPr>
        <p:spPr/>
        <p:txBody>
          <a:bodyPr>
            <a:normAutofit/>
          </a:bodyPr>
          <a:lstStyle/>
          <a:p>
            <a:pPr>
              <a:lnSpc>
                <a:spcPct val="150000"/>
              </a:lnSpc>
            </a:pPr>
            <a:r>
              <a:rPr lang="tr-TR" b="1" dirty="0">
                <a:solidFill>
                  <a:srgbClr val="00B050"/>
                </a:solidFill>
              </a:rPr>
              <a:t>3. </a:t>
            </a:r>
            <a:r>
              <a:rPr lang="tr-TR" b="1" dirty="0" err="1">
                <a:solidFill>
                  <a:srgbClr val="00B050"/>
                </a:solidFill>
              </a:rPr>
              <a:t>Bekâ</a:t>
            </a:r>
            <a:r>
              <a:rPr lang="tr-TR" b="1" dirty="0">
                <a:solidFill>
                  <a:srgbClr val="00B050"/>
                </a:solidFill>
              </a:rPr>
              <a:t>: </a:t>
            </a:r>
            <a:r>
              <a:rPr lang="tr-TR" dirty="0"/>
              <a:t>Kelime manası “ebedi olmak, varlığının sonu olmamak” demektir. O halde Allah’ın varlığının sonu </a:t>
            </a:r>
            <a:r>
              <a:rPr lang="tr-TR" dirty="0" smtClean="0"/>
              <a:t>düşünülemez.</a:t>
            </a:r>
          </a:p>
          <a:p>
            <a:pPr>
              <a:lnSpc>
                <a:spcPct val="150000"/>
              </a:lnSpc>
            </a:pPr>
            <a:r>
              <a:rPr lang="tr-TR" dirty="0" smtClean="0"/>
              <a:t>Allah </a:t>
            </a:r>
            <a:r>
              <a:rPr lang="tr-TR" dirty="0"/>
              <a:t>ezeli ve ebedîdir. </a:t>
            </a:r>
          </a:p>
        </p:txBody>
      </p:sp>
    </p:spTree>
    <p:extLst>
      <p:ext uri="{BB962C8B-B14F-4D97-AF65-F5344CB8AC3E}">
        <p14:creationId xmlns:p14="http://schemas.microsoft.com/office/powerpoint/2010/main" val="1692506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Zatî sıfatlar</a:t>
            </a:r>
            <a:endParaRPr lang="tr-TR" dirty="0">
              <a:solidFill>
                <a:srgbClr val="C00000"/>
              </a:solidFill>
            </a:endParaRPr>
          </a:p>
        </p:txBody>
      </p:sp>
      <p:sp>
        <p:nvSpPr>
          <p:cNvPr id="3" name="İçerik Yer Tutucusu 2"/>
          <p:cNvSpPr>
            <a:spLocks noGrp="1"/>
          </p:cNvSpPr>
          <p:nvPr>
            <p:ph idx="1"/>
          </p:nvPr>
        </p:nvSpPr>
        <p:spPr/>
        <p:txBody>
          <a:bodyPr>
            <a:normAutofit/>
          </a:bodyPr>
          <a:lstStyle/>
          <a:p>
            <a:pPr>
              <a:lnSpc>
                <a:spcPct val="150000"/>
              </a:lnSpc>
            </a:pPr>
            <a:r>
              <a:rPr lang="tr-TR" b="1" dirty="0">
                <a:solidFill>
                  <a:srgbClr val="00B050"/>
                </a:solidFill>
              </a:rPr>
              <a:t>4. Vahdaniyet: </a:t>
            </a:r>
            <a:r>
              <a:rPr lang="tr-TR" dirty="0"/>
              <a:t>Allah’ın eşi ve benzerinin bulunmaması ve tek olması demektir. Allah </a:t>
            </a:r>
            <a:r>
              <a:rPr lang="tr-TR" dirty="0" err="1"/>
              <a:t>zâtında</a:t>
            </a:r>
            <a:r>
              <a:rPr lang="tr-TR" dirty="0"/>
              <a:t>, sıfatlarında ve fiillerinde tektir. Cüzü ve parçaları bulunmaz. Herhangi bir benzeri yahut dengi yoktur</a:t>
            </a:r>
            <a:r>
              <a:rPr lang="tr-TR" dirty="0" smtClean="0"/>
              <a:t>.</a:t>
            </a:r>
            <a:endParaRPr lang="tr-TR" dirty="0"/>
          </a:p>
        </p:txBody>
      </p:sp>
    </p:spTree>
    <p:extLst>
      <p:ext uri="{BB962C8B-B14F-4D97-AF65-F5344CB8AC3E}">
        <p14:creationId xmlns:p14="http://schemas.microsoft.com/office/powerpoint/2010/main" val="4064145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Zatî sıfatlar</a:t>
            </a:r>
          </a:p>
        </p:txBody>
      </p:sp>
      <p:sp>
        <p:nvSpPr>
          <p:cNvPr id="3" name="İçerik Yer Tutucusu 2"/>
          <p:cNvSpPr>
            <a:spLocks noGrp="1"/>
          </p:cNvSpPr>
          <p:nvPr>
            <p:ph idx="1"/>
          </p:nvPr>
        </p:nvSpPr>
        <p:spPr/>
        <p:txBody>
          <a:bodyPr>
            <a:normAutofit/>
          </a:bodyPr>
          <a:lstStyle/>
          <a:p>
            <a:pPr>
              <a:lnSpc>
                <a:spcPct val="130000"/>
              </a:lnSpc>
            </a:pPr>
            <a:r>
              <a:rPr lang="tr-TR" b="1" dirty="0">
                <a:solidFill>
                  <a:srgbClr val="00B050"/>
                </a:solidFill>
              </a:rPr>
              <a:t> 5. </a:t>
            </a:r>
            <a:r>
              <a:rPr lang="tr-TR" b="1" dirty="0" err="1">
                <a:solidFill>
                  <a:srgbClr val="00B050"/>
                </a:solidFill>
              </a:rPr>
              <a:t>Muhâlefetün</a:t>
            </a:r>
            <a:r>
              <a:rPr lang="tr-TR" b="1" dirty="0">
                <a:solidFill>
                  <a:srgbClr val="00B050"/>
                </a:solidFill>
              </a:rPr>
              <a:t> </a:t>
            </a:r>
            <a:r>
              <a:rPr lang="tr-TR" b="1" dirty="0" err="1">
                <a:solidFill>
                  <a:srgbClr val="00B050"/>
                </a:solidFill>
              </a:rPr>
              <a:t>li’l-Havâdis</a:t>
            </a:r>
            <a:r>
              <a:rPr lang="tr-TR" b="1" dirty="0">
                <a:solidFill>
                  <a:srgbClr val="00B050"/>
                </a:solidFill>
              </a:rPr>
              <a:t>: </a:t>
            </a:r>
            <a:r>
              <a:rPr lang="tr-TR" dirty="0"/>
              <a:t>“Sonradan olanlara benzememek” demektir. Allah yarattığı hiçbir varlığa benzememektedir. Bu sıfatın noksanlığı yani sonradan olanlarla benzeme ve ortaklık Yüce Allah için düşünülemez. </a:t>
            </a:r>
          </a:p>
        </p:txBody>
      </p:sp>
    </p:spTree>
    <p:extLst>
      <p:ext uri="{BB962C8B-B14F-4D97-AF65-F5344CB8AC3E}">
        <p14:creationId xmlns:p14="http://schemas.microsoft.com/office/powerpoint/2010/main" val="3681708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Zatî sıfatlar</a:t>
            </a:r>
          </a:p>
        </p:txBody>
      </p:sp>
      <p:sp>
        <p:nvSpPr>
          <p:cNvPr id="3" name="İçerik Yer Tutucusu 2"/>
          <p:cNvSpPr>
            <a:spLocks noGrp="1"/>
          </p:cNvSpPr>
          <p:nvPr>
            <p:ph idx="1"/>
          </p:nvPr>
        </p:nvSpPr>
        <p:spPr/>
        <p:txBody>
          <a:bodyPr>
            <a:normAutofit/>
          </a:bodyPr>
          <a:lstStyle/>
          <a:p>
            <a:pPr>
              <a:lnSpc>
                <a:spcPct val="120000"/>
              </a:lnSpc>
            </a:pPr>
            <a:r>
              <a:rPr lang="tr-TR" b="1" dirty="0">
                <a:solidFill>
                  <a:srgbClr val="00B050"/>
                </a:solidFill>
              </a:rPr>
              <a:t>6. Kıyam </a:t>
            </a:r>
            <a:r>
              <a:rPr lang="tr-TR" b="1" dirty="0" err="1">
                <a:solidFill>
                  <a:srgbClr val="00B050"/>
                </a:solidFill>
              </a:rPr>
              <a:t>bi-nefsihî</a:t>
            </a:r>
            <a:r>
              <a:rPr lang="tr-TR" b="1" dirty="0">
                <a:solidFill>
                  <a:srgbClr val="00B050"/>
                </a:solidFill>
              </a:rPr>
              <a:t>: </a:t>
            </a:r>
            <a:r>
              <a:rPr lang="tr-TR" dirty="0"/>
              <a:t>“Varlığı kendinden olmak, var olmak için başka bir sebebe ihtiyaç duymamak” demektir. Allah zatı ile kaimdir, kendiliğinden vardır. Var olmak için herhangi bir zamana, bir sebebe bir şarta ihtiyaç duymaz.</a:t>
            </a:r>
          </a:p>
          <a:p>
            <a:pPr>
              <a:lnSpc>
                <a:spcPct val="120000"/>
              </a:lnSpc>
            </a:pPr>
            <a:endParaRPr lang="tr-TR" dirty="0"/>
          </a:p>
        </p:txBody>
      </p:sp>
    </p:spTree>
    <p:extLst>
      <p:ext uri="{BB962C8B-B14F-4D97-AF65-F5344CB8AC3E}">
        <p14:creationId xmlns:p14="http://schemas.microsoft.com/office/powerpoint/2010/main" val="54140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Subûtî</a:t>
            </a:r>
            <a:r>
              <a:rPr lang="tr-TR" b="1" dirty="0" smtClean="0">
                <a:solidFill>
                  <a:srgbClr val="C00000"/>
                </a:solidFill>
              </a:rPr>
              <a:t> Sıfatlar</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20000"/>
              </a:lnSpc>
            </a:pPr>
            <a:r>
              <a:rPr lang="tr-TR" b="1" dirty="0">
                <a:solidFill>
                  <a:srgbClr val="00B050"/>
                </a:solidFill>
              </a:rPr>
              <a:t>b) </a:t>
            </a:r>
            <a:r>
              <a:rPr lang="tr-TR" b="1" dirty="0" err="1">
                <a:solidFill>
                  <a:srgbClr val="00B050"/>
                </a:solidFill>
              </a:rPr>
              <a:t>Subûtî</a:t>
            </a:r>
            <a:r>
              <a:rPr lang="tr-TR" b="1" dirty="0">
                <a:solidFill>
                  <a:srgbClr val="00B050"/>
                </a:solidFill>
              </a:rPr>
              <a:t> Sıfatlar: </a:t>
            </a:r>
            <a:r>
              <a:rPr lang="tr-TR" dirty="0"/>
              <a:t>Bu sıfatlar da ebedi ve ezelidir. Yaratılmışların sıfatları gibi sonradan kazanılmış değildir. Bununla birlikte bu sıfatların isimlendirmelerinde insanî sıfatlar ile benzerlik gösterse de yaratılanlarda bulunan sıfatlarla ortak değildir. Çünkü Allah’a ait olan bu sıfatlar ebedi ve ezeli olma yönüyle diğerlerinden ayrılmaktadır. Allah’a ait olan sıfatlar kemal ve yetkinlik ifade ederken yaratılmışların sıfatları sonlu ve sınırlıdır. Bu sıfat ise şunlardır:</a:t>
            </a:r>
          </a:p>
        </p:txBody>
      </p:sp>
    </p:spTree>
    <p:extLst>
      <p:ext uri="{BB962C8B-B14F-4D97-AF65-F5344CB8AC3E}">
        <p14:creationId xmlns:p14="http://schemas.microsoft.com/office/powerpoint/2010/main" val="4193626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solidFill>
                  <a:srgbClr val="C00000"/>
                </a:solidFill>
              </a:rPr>
              <a:t>Subûtî</a:t>
            </a:r>
            <a:r>
              <a:rPr lang="tr-TR" b="1" dirty="0">
                <a:solidFill>
                  <a:srgbClr val="C00000"/>
                </a:solidFill>
              </a:rPr>
              <a:t> Sıfatlar</a:t>
            </a:r>
          </a:p>
        </p:txBody>
      </p:sp>
      <p:sp>
        <p:nvSpPr>
          <p:cNvPr id="3" name="İçerik Yer Tutucusu 2"/>
          <p:cNvSpPr>
            <a:spLocks noGrp="1"/>
          </p:cNvSpPr>
          <p:nvPr>
            <p:ph idx="1"/>
          </p:nvPr>
        </p:nvSpPr>
        <p:spPr/>
        <p:txBody>
          <a:bodyPr>
            <a:normAutofit/>
          </a:bodyPr>
          <a:lstStyle/>
          <a:p>
            <a:pPr>
              <a:lnSpc>
                <a:spcPct val="140000"/>
              </a:lnSpc>
            </a:pPr>
            <a:r>
              <a:rPr lang="tr-TR" b="1" dirty="0" smtClean="0">
                <a:solidFill>
                  <a:srgbClr val="00B050"/>
                </a:solidFill>
              </a:rPr>
              <a:t>1</a:t>
            </a:r>
            <a:r>
              <a:rPr lang="tr-TR" b="1" dirty="0">
                <a:solidFill>
                  <a:srgbClr val="00B050"/>
                </a:solidFill>
              </a:rPr>
              <a:t>. İlim: </a:t>
            </a:r>
            <a:r>
              <a:rPr lang="tr-TR" dirty="0"/>
              <a:t>“Bilmek” demektir. Allah her şeyi eksiksiz bilendir. Yerlerde ve göklerde ne oluyorsa Allah’ın bilgisi dâhilindedir. Kur’an’ın tabiriyle O gönüllerde gizlenenleri dahi bilmektedir. </a:t>
            </a:r>
            <a:endParaRPr lang="tr-TR" dirty="0" smtClean="0"/>
          </a:p>
        </p:txBody>
      </p:sp>
    </p:spTree>
    <p:extLst>
      <p:ext uri="{BB962C8B-B14F-4D97-AF65-F5344CB8AC3E}">
        <p14:creationId xmlns:p14="http://schemas.microsoft.com/office/powerpoint/2010/main" val="1930553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solidFill>
                  <a:srgbClr val="C00000"/>
                </a:solidFill>
              </a:rPr>
              <a:t>Subûtî</a:t>
            </a:r>
            <a:r>
              <a:rPr lang="tr-TR" b="1" dirty="0">
                <a:solidFill>
                  <a:srgbClr val="C00000"/>
                </a:solidFill>
              </a:rPr>
              <a:t> Sıfatlar</a:t>
            </a:r>
          </a:p>
        </p:txBody>
      </p:sp>
      <p:sp>
        <p:nvSpPr>
          <p:cNvPr id="3" name="İçerik Yer Tutucusu 2"/>
          <p:cNvSpPr>
            <a:spLocks noGrp="1"/>
          </p:cNvSpPr>
          <p:nvPr>
            <p:ph idx="1"/>
          </p:nvPr>
        </p:nvSpPr>
        <p:spPr/>
        <p:txBody>
          <a:bodyPr>
            <a:normAutofit/>
          </a:bodyPr>
          <a:lstStyle/>
          <a:p>
            <a:pPr>
              <a:lnSpc>
                <a:spcPct val="140000"/>
              </a:lnSpc>
            </a:pPr>
            <a:r>
              <a:rPr lang="tr-TR" b="1" dirty="0">
                <a:solidFill>
                  <a:srgbClr val="00B050"/>
                </a:solidFill>
              </a:rPr>
              <a:t>2. Semi: </a:t>
            </a:r>
            <a:r>
              <a:rPr lang="tr-TR" dirty="0"/>
              <a:t>“Duymak, işitmek” demektir. Allah gizli ve açık halde olan her şeyi duyar. İşitmek için herhangi bir sebebe uzva ihtiyacı yoktur. </a:t>
            </a:r>
          </a:p>
        </p:txBody>
      </p:sp>
    </p:spTree>
    <p:extLst>
      <p:ext uri="{BB962C8B-B14F-4D97-AF65-F5344CB8AC3E}">
        <p14:creationId xmlns:p14="http://schemas.microsoft.com/office/powerpoint/2010/main" val="1385768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solidFill>
                  <a:srgbClr val="C00000"/>
                </a:solidFill>
              </a:rPr>
              <a:t>Subûtî</a:t>
            </a:r>
            <a:r>
              <a:rPr lang="tr-TR" b="1" dirty="0">
                <a:solidFill>
                  <a:srgbClr val="C00000"/>
                </a:solidFill>
              </a:rPr>
              <a:t> Sıfatlar</a:t>
            </a:r>
          </a:p>
        </p:txBody>
      </p:sp>
      <p:sp>
        <p:nvSpPr>
          <p:cNvPr id="3" name="İçerik Yer Tutucusu 2"/>
          <p:cNvSpPr>
            <a:spLocks noGrp="1"/>
          </p:cNvSpPr>
          <p:nvPr>
            <p:ph idx="1"/>
          </p:nvPr>
        </p:nvSpPr>
        <p:spPr/>
        <p:txBody>
          <a:bodyPr>
            <a:normAutofit/>
          </a:bodyPr>
          <a:lstStyle/>
          <a:p>
            <a:pPr>
              <a:lnSpc>
                <a:spcPct val="150000"/>
              </a:lnSpc>
            </a:pPr>
            <a:r>
              <a:rPr lang="tr-TR" b="1" dirty="0">
                <a:solidFill>
                  <a:srgbClr val="00B050"/>
                </a:solidFill>
              </a:rPr>
              <a:t>3. Basar: </a:t>
            </a:r>
            <a:r>
              <a:rPr lang="tr-TR" dirty="0"/>
              <a:t>“Bakmak, görmek” demektir. Uzak yakın, küçük büyük, karanlık aydınlık her şeyi görmektedir. Görmesi için herhangi bir sebebe ya da insanlardaki gibi göze ihtiyacı yoktur. </a:t>
            </a:r>
          </a:p>
          <a:p>
            <a:pPr>
              <a:lnSpc>
                <a:spcPct val="150000"/>
              </a:lnSpc>
            </a:pPr>
            <a:endParaRPr lang="tr-TR" b="1" dirty="0" smtClean="0">
              <a:solidFill>
                <a:srgbClr val="00B050"/>
              </a:solidFill>
            </a:endParaRPr>
          </a:p>
        </p:txBody>
      </p:sp>
    </p:spTree>
    <p:extLst>
      <p:ext uri="{BB962C8B-B14F-4D97-AF65-F5344CB8AC3E}">
        <p14:creationId xmlns:p14="http://schemas.microsoft.com/office/powerpoint/2010/main" val="3387125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2123658"/>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BÖLÜM 3:</a:t>
            </a:r>
          </a:p>
          <a:p>
            <a:r>
              <a:rPr lang="tr-TR" sz="4400" b="1" dirty="0" smtClean="0">
                <a:solidFill>
                  <a:srgbClr val="C00000"/>
                </a:solidFill>
                <a:latin typeface="Adobe Caslon Pro" panose="0205050205050A020403" pitchFamily="18" charset="-94"/>
                <a:ea typeface="Adobe Myungjo Std M" panose="02020600000000000000" pitchFamily="18" charset="-128"/>
              </a:rPr>
              <a:t>İMAN VE İMAN ESASLARI</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solidFill>
                  <a:srgbClr val="C00000"/>
                </a:solidFill>
              </a:rPr>
              <a:t>Subûtî</a:t>
            </a:r>
            <a:r>
              <a:rPr lang="tr-TR" b="1" dirty="0">
                <a:solidFill>
                  <a:srgbClr val="C00000"/>
                </a:solidFill>
              </a:rPr>
              <a:t> Sıfatlar</a:t>
            </a:r>
          </a:p>
        </p:txBody>
      </p:sp>
      <p:sp>
        <p:nvSpPr>
          <p:cNvPr id="3" name="İçerik Yer Tutucusu 2"/>
          <p:cNvSpPr>
            <a:spLocks noGrp="1"/>
          </p:cNvSpPr>
          <p:nvPr>
            <p:ph idx="1"/>
          </p:nvPr>
        </p:nvSpPr>
        <p:spPr/>
        <p:txBody>
          <a:bodyPr>
            <a:normAutofit/>
          </a:bodyPr>
          <a:lstStyle/>
          <a:p>
            <a:pPr>
              <a:lnSpc>
                <a:spcPct val="150000"/>
              </a:lnSpc>
            </a:pPr>
            <a:r>
              <a:rPr lang="tr-TR" b="1" dirty="0">
                <a:solidFill>
                  <a:srgbClr val="00B050"/>
                </a:solidFill>
              </a:rPr>
              <a:t>4. İrade: </a:t>
            </a:r>
            <a:r>
              <a:rPr lang="tr-TR" dirty="0"/>
              <a:t>“Dilemek, istemek” anlamındadır. Allah diler ve dileğini gerçekleştirir. İstediklerini yapmada güçlük çekmemekle birlikte herhangi bir yardımcıya da ihtiyaç duymaz. Bu sıfatın noksanlığı iradesizlik Allah için düşünülemez. </a:t>
            </a:r>
            <a:endParaRPr lang="tr-TR" b="1" dirty="0">
              <a:solidFill>
                <a:srgbClr val="00B050"/>
              </a:solidFill>
            </a:endParaRPr>
          </a:p>
        </p:txBody>
      </p:sp>
    </p:spTree>
    <p:extLst>
      <p:ext uri="{BB962C8B-B14F-4D97-AF65-F5344CB8AC3E}">
        <p14:creationId xmlns:p14="http://schemas.microsoft.com/office/powerpoint/2010/main" val="3294543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Subûtî</a:t>
            </a:r>
            <a:r>
              <a:rPr lang="tr-TR" dirty="0"/>
              <a:t> Sıfatlar</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50000"/>
              </a:lnSpc>
            </a:pPr>
            <a:r>
              <a:rPr lang="tr-TR" b="1" dirty="0">
                <a:solidFill>
                  <a:srgbClr val="00B050"/>
                </a:solidFill>
              </a:rPr>
              <a:t>5. Hayat: </a:t>
            </a:r>
            <a:r>
              <a:rPr lang="tr-TR" dirty="0"/>
              <a:t>Canlı ve diri olmak demektir. Yaratılan her şeye can veren O’dur, ama Allah canlı ve diri olmak için bir sebebe ihtiyaç duymaz, ezeli ve ebedi bir hayata sahiptir. Kur’an’ın tabiri ile O, ölümsüz ve daima diridir. </a:t>
            </a:r>
            <a:endParaRPr lang="tr-TR" b="1" dirty="0">
              <a:solidFill>
                <a:srgbClr val="00B050"/>
              </a:solidFill>
            </a:endParaRPr>
          </a:p>
        </p:txBody>
      </p:sp>
    </p:spTree>
    <p:extLst>
      <p:ext uri="{BB962C8B-B14F-4D97-AF65-F5344CB8AC3E}">
        <p14:creationId xmlns:p14="http://schemas.microsoft.com/office/powerpoint/2010/main" val="3283114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solidFill>
                  <a:srgbClr val="C00000"/>
                </a:solidFill>
              </a:rPr>
              <a:t>Subûtî</a:t>
            </a:r>
            <a:r>
              <a:rPr lang="tr-TR" b="1" dirty="0">
                <a:solidFill>
                  <a:srgbClr val="C00000"/>
                </a:solidFill>
              </a:rPr>
              <a:t> Sıfatlar</a:t>
            </a:r>
          </a:p>
        </p:txBody>
      </p:sp>
      <p:sp>
        <p:nvSpPr>
          <p:cNvPr id="3" name="İçerik Yer Tutucusu 2"/>
          <p:cNvSpPr>
            <a:spLocks noGrp="1"/>
          </p:cNvSpPr>
          <p:nvPr>
            <p:ph idx="1"/>
          </p:nvPr>
        </p:nvSpPr>
        <p:spPr/>
        <p:txBody>
          <a:bodyPr>
            <a:normAutofit/>
          </a:bodyPr>
          <a:lstStyle/>
          <a:p>
            <a:pPr>
              <a:lnSpc>
                <a:spcPct val="150000"/>
              </a:lnSpc>
            </a:pPr>
            <a:r>
              <a:rPr lang="tr-TR" b="1" dirty="0">
                <a:solidFill>
                  <a:srgbClr val="00B050"/>
                </a:solidFill>
              </a:rPr>
              <a:t>6. Kudret: </a:t>
            </a:r>
            <a:r>
              <a:rPr lang="tr-TR" dirty="0"/>
              <a:t>“Güç yetirmek, gücü yetmek” demektir. Allah’ın gücü her şeye muktedirdir. Sonsuz kudret sahibidir. Kâinattaki her şey Allah’ın güç ve kudretiyle olmaktadır. Gücünün yetmediği ve yapamayacağı ya da zorlanacağı bir şey yoktur. </a:t>
            </a:r>
            <a:endParaRPr lang="tr-TR" b="1" dirty="0">
              <a:solidFill>
                <a:srgbClr val="00B050"/>
              </a:solidFill>
            </a:endParaRPr>
          </a:p>
        </p:txBody>
      </p:sp>
    </p:spTree>
    <p:extLst>
      <p:ext uri="{BB962C8B-B14F-4D97-AF65-F5344CB8AC3E}">
        <p14:creationId xmlns:p14="http://schemas.microsoft.com/office/powerpoint/2010/main" val="1671055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solidFill>
                  <a:srgbClr val="C00000"/>
                </a:solidFill>
              </a:rPr>
              <a:t>Subûtî</a:t>
            </a:r>
            <a:r>
              <a:rPr lang="tr-TR" b="1" dirty="0">
                <a:solidFill>
                  <a:srgbClr val="C00000"/>
                </a:solidFill>
              </a:rPr>
              <a:t> Sıfatlar</a:t>
            </a:r>
          </a:p>
        </p:txBody>
      </p:sp>
      <p:sp>
        <p:nvSpPr>
          <p:cNvPr id="3" name="İçerik Yer Tutucusu 2"/>
          <p:cNvSpPr>
            <a:spLocks noGrp="1"/>
          </p:cNvSpPr>
          <p:nvPr>
            <p:ph idx="1"/>
          </p:nvPr>
        </p:nvSpPr>
        <p:spPr/>
        <p:txBody>
          <a:bodyPr>
            <a:normAutofit/>
          </a:bodyPr>
          <a:lstStyle/>
          <a:p>
            <a:pPr>
              <a:lnSpc>
                <a:spcPct val="150000"/>
              </a:lnSpc>
            </a:pPr>
            <a:r>
              <a:rPr lang="tr-TR" b="1" dirty="0">
                <a:solidFill>
                  <a:srgbClr val="00B050"/>
                </a:solidFill>
              </a:rPr>
              <a:t>7. Kelam: </a:t>
            </a:r>
            <a:r>
              <a:rPr lang="tr-TR" dirty="0"/>
              <a:t>“Konuşmak, söylemek” demektir. Kur’an’ı-Kerim ve diğer semavi kitaplar Allah’ın sözüdür. Allah söylerken ses ve harflere muhtaç değildir. Allah kelam sıfatıyla emreder, helalleri ve haramları belirler. </a:t>
            </a:r>
            <a:endParaRPr lang="tr-TR" b="1" dirty="0">
              <a:solidFill>
                <a:srgbClr val="00B050"/>
              </a:solidFill>
            </a:endParaRPr>
          </a:p>
        </p:txBody>
      </p:sp>
    </p:spTree>
    <p:extLst>
      <p:ext uri="{BB962C8B-B14F-4D97-AF65-F5344CB8AC3E}">
        <p14:creationId xmlns:p14="http://schemas.microsoft.com/office/powerpoint/2010/main" val="771164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solidFill>
                  <a:srgbClr val="C00000"/>
                </a:solidFill>
              </a:rPr>
              <a:t>Subûtî</a:t>
            </a:r>
            <a:r>
              <a:rPr lang="tr-TR" b="1" dirty="0">
                <a:solidFill>
                  <a:srgbClr val="C00000"/>
                </a:solidFill>
              </a:rPr>
              <a:t> </a:t>
            </a:r>
            <a:r>
              <a:rPr lang="tr-TR" b="1" dirty="0" smtClean="0">
                <a:solidFill>
                  <a:srgbClr val="C00000"/>
                </a:solidFill>
              </a:rPr>
              <a:t>Sıfatlar</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50000"/>
              </a:lnSpc>
            </a:pPr>
            <a:r>
              <a:rPr lang="tr-TR" b="1" dirty="0">
                <a:solidFill>
                  <a:srgbClr val="00B050"/>
                </a:solidFill>
              </a:rPr>
              <a:t>8. Tekvin: </a:t>
            </a:r>
            <a:r>
              <a:rPr lang="tr-TR" dirty="0"/>
              <a:t>“Yaratmak, meydana getirmek” demektir. Kâinattaki tüm varlıkların yaratıcısı O’dur. O’ndan başka yoktan yaratan bir yaratıcı yoktur. Yüce Allah her şeyi sonsuz güç ve </a:t>
            </a:r>
            <a:r>
              <a:rPr lang="tr-TR" dirty="0" smtClean="0"/>
              <a:t>kudretiyle yaratmıştır</a:t>
            </a:r>
            <a:r>
              <a:rPr lang="tr-TR" dirty="0"/>
              <a:t>. Yaratmak, diriltmek, öldürmek, rızık vermek tekvin sıfatının sonuçlarıdır. </a:t>
            </a:r>
            <a:endParaRPr lang="tr-TR" b="1" dirty="0">
              <a:solidFill>
                <a:srgbClr val="00B050"/>
              </a:solidFill>
            </a:endParaRPr>
          </a:p>
        </p:txBody>
      </p:sp>
    </p:spTree>
    <p:extLst>
      <p:ext uri="{BB962C8B-B14F-4D97-AF65-F5344CB8AC3E}">
        <p14:creationId xmlns:p14="http://schemas.microsoft.com/office/powerpoint/2010/main" val="688870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Odaklanalım!...</a:t>
            </a:r>
            <a:endParaRPr lang="tr-TR" b="1" dirty="0">
              <a:solidFill>
                <a:srgbClr val="00B050"/>
              </a:solidFill>
            </a:endParaRPr>
          </a:p>
        </p:txBody>
      </p:sp>
      <p:sp>
        <p:nvSpPr>
          <p:cNvPr id="3" name="Metin Yer Tutucusu 2"/>
          <p:cNvSpPr>
            <a:spLocks noGrp="1"/>
          </p:cNvSpPr>
          <p:nvPr>
            <p:ph type="body" idx="1"/>
          </p:nvPr>
        </p:nvSpPr>
        <p:spPr/>
        <p:txBody>
          <a:bodyPr>
            <a:normAutofit/>
          </a:bodyPr>
          <a:lstStyle/>
          <a:p>
            <a:pPr algn="ctr"/>
            <a:r>
              <a:rPr lang="tr-TR" sz="2800" dirty="0" smtClean="0">
                <a:solidFill>
                  <a:srgbClr val="FF0000"/>
                </a:solidFill>
              </a:rPr>
              <a:t>Tenzihi/Selbi/Zati Sıfatlar</a:t>
            </a:r>
            <a:endParaRPr lang="tr-TR" sz="2800" dirty="0">
              <a:solidFill>
                <a:srgbClr val="FF0000"/>
              </a:solidFill>
            </a:endParaRPr>
          </a:p>
        </p:txBody>
      </p:sp>
      <p:sp>
        <p:nvSpPr>
          <p:cNvPr id="4" name="İçerik Yer Tutucusu 3"/>
          <p:cNvSpPr>
            <a:spLocks noGrp="1"/>
          </p:cNvSpPr>
          <p:nvPr>
            <p:ph sz="half" idx="2"/>
          </p:nvPr>
        </p:nvSpPr>
        <p:spPr/>
        <p:txBody>
          <a:bodyPr/>
          <a:lstStyle/>
          <a:p>
            <a:pPr>
              <a:buFont typeface="Wingdings" panose="05000000000000000000" pitchFamily="2" charset="2"/>
              <a:buChar char="q"/>
            </a:pPr>
            <a:r>
              <a:rPr lang="tr-TR" dirty="0" err="1" smtClean="0">
                <a:solidFill>
                  <a:schemeClr val="accent6">
                    <a:lumMod val="50000"/>
                  </a:schemeClr>
                </a:solidFill>
              </a:rPr>
              <a:t>Vücud</a:t>
            </a:r>
            <a:endParaRPr lang="tr-TR" dirty="0" smtClean="0">
              <a:solidFill>
                <a:schemeClr val="accent6">
                  <a:lumMod val="50000"/>
                </a:schemeClr>
              </a:solidFill>
            </a:endParaRPr>
          </a:p>
          <a:p>
            <a:pPr>
              <a:buFont typeface="Wingdings" panose="05000000000000000000" pitchFamily="2" charset="2"/>
              <a:buChar char="q"/>
            </a:pPr>
            <a:r>
              <a:rPr lang="tr-TR" dirty="0" smtClean="0">
                <a:solidFill>
                  <a:schemeClr val="accent6">
                    <a:lumMod val="50000"/>
                  </a:schemeClr>
                </a:solidFill>
              </a:rPr>
              <a:t>Kıdem</a:t>
            </a:r>
          </a:p>
          <a:p>
            <a:pPr>
              <a:buFont typeface="Wingdings" panose="05000000000000000000" pitchFamily="2" charset="2"/>
              <a:buChar char="q"/>
            </a:pPr>
            <a:r>
              <a:rPr lang="tr-TR" dirty="0" smtClean="0">
                <a:solidFill>
                  <a:schemeClr val="accent6">
                    <a:lumMod val="50000"/>
                  </a:schemeClr>
                </a:solidFill>
              </a:rPr>
              <a:t>Beka</a:t>
            </a:r>
          </a:p>
          <a:p>
            <a:pPr>
              <a:buFont typeface="Wingdings" panose="05000000000000000000" pitchFamily="2" charset="2"/>
              <a:buChar char="q"/>
            </a:pPr>
            <a:r>
              <a:rPr lang="tr-TR" dirty="0" err="1" smtClean="0">
                <a:solidFill>
                  <a:schemeClr val="accent6">
                    <a:lumMod val="50000"/>
                  </a:schemeClr>
                </a:solidFill>
              </a:rPr>
              <a:t>Muhalefetün</a:t>
            </a:r>
            <a:r>
              <a:rPr lang="tr-TR" dirty="0" smtClean="0">
                <a:solidFill>
                  <a:schemeClr val="accent6">
                    <a:lumMod val="50000"/>
                  </a:schemeClr>
                </a:solidFill>
              </a:rPr>
              <a:t> </a:t>
            </a:r>
            <a:r>
              <a:rPr lang="tr-TR" dirty="0" err="1" smtClean="0">
                <a:solidFill>
                  <a:schemeClr val="accent6">
                    <a:lumMod val="50000"/>
                  </a:schemeClr>
                </a:solidFill>
              </a:rPr>
              <a:t>li’l</a:t>
            </a:r>
            <a:r>
              <a:rPr lang="tr-TR" dirty="0" smtClean="0">
                <a:solidFill>
                  <a:schemeClr val="accent6">
                    <a:lumMod val="50000"/>
                  </a:schemeClr>
                </a:solidFill>
              </a:rPr>
              <a:t>-Havadis</a:t>
            </a:r>
          </a:p>
          <a:p>
            <a:pPr>
              <a:buFont typeface="Wingdings" panose="05000000000000000000" pitchFamily="2" charset="2"/>
              <a:buChar char="q"/>
            </a:pPr>
            <a:r>
              <a:rPr lang="tr-TR" dirty="0" smtClean="0">
                <a:solidFill>
                  <a:schemeClr val="accent6">
                    <a:lumMod val="50000"/>
                  </a:schemeClr>
                </a:solidFill>
              </a:rPr>
              <a:t>Vahdaniyet</a:t>
            </a:r>
          </a:p>
          <a:p>
            <a:pPr>
              <a:buFont typeface="Wingdings" panose="05000000000000000000" pitchFamily="2" charset="2"/>
              <a:buChar char="q"/>
            </a:pPr>
            <a:r>
              <a:rPr lang="tr-TR" dirty="0" smtClean="0">
                <a:solidFill>
                  <a:schemeClr val="accent6">
                    <a:lumMod val="50000"/>
                  </a:schemeClr>
                </a:solidFill>
              </a:rPr>
              <a:t>Kıyam </a:t>
            </a:r>
            <a:r>
              <a:rPr lang="tr-TR" dirty="0" err="1">
                <a:solidFill>
                  <a:schemeClr val="accent6">
                    <a:lumMod val="50000"/>
                  </a:schemeClr>
                </a:solidFill>
              </a:rPr>
              <a:t>bi-nefsihi</a:t>
            </a:r>
            <a:endParaRPr lang="tr-TR" dirty="0">
              <a:solidFill>
                <a:schemeClr val="accent6">
                  <a:lumMod val="50000"/>
                </a:schemeClr>
              </a:solidFill>
            </a:endParaRPr>
          </a:p>
        </p:txBody>
      </p:sp>
      <p:sp>
        <p:nvSpPr>
          <p:cNvPr id="5" name="Metin Yer Tutucusu 4"/>
          <p:cNvSpPr>
            <a:spLocks noGrp="1"/>
          </p:cNvSpPr>
          <p:nvPr>
            <p:ph type="body" sz="quarter" idx="3"/>
          </p:nvPr>
        </p:nvSpPr>
        <p:spPr/>
        <p:txBody>
          <a:bodyPr>
            <a:normAutofit/>
          </a:bodyPr>
          <a:lstStyle/>
          <a:p>
            <a:pPr algn="ctr"/>
            <a:r>
              <a:rPr lang="tr-TR" sz="2800" dirty="0" err="1">
                <a:solidFill>
                  <a:srgbClr val="FF0000"/>
                </a:solidFill>
              </a:rPr>
              <a:t>Subûtî</a:t>
            </a:r>
            <a:r>
              <a:rPr lang="tr-TR" sz="2800" dirty="0">
                <a:solidFill>
                  <a:srgbClr val="FF0000"/>
                </a:solidFill>
              </a:rPr>
              <a:t> Sıfatlar</a:t>
            </a:r>
          </a:p>
        </p:txBody>
      </p:sp>
      <p:sp>
        <p:nvSpPr>
          <p:cNvPr id="6" name="İçerik Yer Tutucusu 5"/>
          <p:cNvSpPr>
            <a:spLocks noGrp="1"/>
          </p:cNvSpPr>
          <p:nvPr>
            <p:ph sz="quarter" idx="4"/>
          </p:nvPr>
        </p:nvSpPr>
        <p:spPr/>
        <p:txBody>
          <a:bodyPr>
            <a:normAutofit fontScale="92500" lnSpcReduction="10000"/>
          </a:bodyPr>
          <a:lstStyle/>
          <a:p>
            <a:pPr>
              <a:buFont typeface="Wingdings" panose="05000000000000000000" pitchFamily="2" charset="2"/>
              <a:buChar char="q"/>
            </a:pPr>
            <a:r>
              <a:rPr lang="tr-TR" dirty="0" smtClean="0">
                <a:solidFill>
                  <a:srgbClr val="7030A0"/>
                </a:solidFill>
              </a:rPr>
              <a:t>Hayat</a:t>
            </a:r>
          </a:p>
          <a:p>
            <a:pPr>
              <a:buFont typeface="Wingdings" panose="05000000000000000000" pitchFamily="2" charset="2"/>
              <a:buChar char="q"/>
            </a:pPr>
            <a:r>
              <a:rPr lang="tr-TR" dirty="0" smtClean="0">
                <a:solidFill>
                  <a:srgbClr val="7030A0"/>
                </a:solidFill>
              </a:rPr>
              <a:t>İlim</a:t>
            </a:r>
          </a:p>
          <a:p>
            <a:pPr>
              <a:buFont typeface="Wingdings" panose="05000000000000000000" pitchFamily="2" charset="2"/>
              <a:buChar char="q"/>
            </a:pPr>
            <a:r>
              <a:rPr lang="tr-TR" dirty="0" smtClean="0">
                <a:solidFill>
                  <a:srgbClr val="7030A0"/>
                </a:solidFill>
              </a:rPr>
              <a:t>İrade</a:t>
            </a:r>
          </a:p>
          <a:p>
            <a:pPr>
              <a:buFont typeface="Wingdings" panose="05000000000000000000" pitchFamily="2" charset="2"/>
              <a:buChar char="q"/>
            </a:pPr>
            <a:r>
              <a:rPr lang="tr-TR" dirty="0" smtClean="0">
                <a:solidFill>
                  <a:srgbClr val="7030A0"/>
                </a:solidFill>
              </a:rPr>
              <a:t>Basar</a:t>
            </a:r>
          </a:p>
          <a:p>
            <a:pPr>
              <a:buFont typeface="Wingdings" panose="05000000000000000000" pitchFamily="2" charset="2"/>
              <a:buChar char="q"/>
            </a:pPr>
            <a:r>
              <a:rPr lang="tr-TR" dirty="0" smtClean="0">
                <a:solidFill>
                  <a:srgbClr val="7030A0"/>
                </a:solidFill>
              </a:rPr>
              <a:t>Semi</a:t>
            </a:r>
          </a:p>
          <a:p>
            <a:pPr>
              <a:buFont typeface="Wingdings" panose="05000000000000000000" pitchFamily="2" charset="2"/>
              <a:buChar char="q"/>
            </a:pPr>
            <a:r>
              <a:rPr lang="tr-TR" dirty="0" smtClean="0">
                <a:solidFill>
                  <a:srgbClr val="7030A0"/>
                </a:solidFill>
              </a:rPr>
              <a:t>Tekvin</a:t>
            </a:r>
          </a:p>
          <a:p>
            <a:pPr>
              <a:buFont typeface="Wingdings" panose="05000000000000000000" pitchFamily="2" charset="2"/>
              <a:buChar char="q"/>
            </a:pPr>
            <a:r>
              <a:rPr lang="tr-TR" dirty="0" smtClean="0">
                <a:solidFill>
                  <a:srgbClr val="7030A0"/>
                </a:solidFill>
              </a:rPr>
              <a:t>Kudret</a:t>
            </a:r>
          </a:p>
          <a:p>
            <a:pPr>
              <a:buFont typeface="Wingdings" panose="05000000000000000000" pitchFamily="2" charset="2"/>
              <a:buChar char="q"/>
            </a:pPr>
            <a:r>
              <a:rPr lang="tr-TR" dirty="0" smtClean="0">
                <a:solidFill>
                  <a:srgbClr val="7030A0"/>
                </a:solidFill>
              </a:rPr>
              <a:t>Kelam </a:t>
            </a:r>
            <a:endParaRPr lang="tr-TR" dirty="0">
              <a:solidFill>
                <a:srgbClr val="7030A0"/>
              </a:solidFill>
            </a:endParaRPr>
          </a:p>
        </p:txBody>
      </p:sp>
    </p:spTree>
    <p:extLst>
      <p:ext uri="{BB962C8B-B14F-4D97-AF65-F5344CB8AC3E}">
        <p14:creationId xmlns:p14="http://schemas.microsoft.com/office/powerpoint/2010/main" val="3628200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Sıra sizde… (5. Soru)</a:t>
            </a:r>
            <a:endParaRPr lang="tr-TR" b="1" dirty="0">
              <a:solidFill>
                <a:srgbClr val="00B050"/>
              </a:solidFill>
            </a:endParaRPr>
          </a:p>
        </p:txBody>
      </p:sp>
      <p:sp>
        <p:nvSpPr>
          <p:cNvPr id="3" name="İçerik Yer Tutucusu 2"/>
          <p:cNvSpPr>
            <a:spLocks noGrp="1"/>
          </p:cNvSpPr>
          <p:nvPr>
            <p:ph idx="1"/>
          </p:nvPr>
        </p:nvSpPr>
        <p:spPr>
          <a:xfrm>
            <a:off x="838200" y="1337187"/>
            <a:ext cx="10515600" cy="4955458"/>
          </a:xfrm>
        </p:spPr>
        <p:txBody>
          <a:bodyPr>
            <a:normAutofit fontScale="92500" lnSpcReduction="10000"/>
          </a:bodyPr>
          <a:lstStyle/>
          <a:p>
            <a:pPr>
              <a:lnSpc>
                <a:spcPct val="120000"/>
              </a:lnSpc>
              <a:spcBef>
                <a:spcPts val="600"/>
              </a:spcBef>
              <a:buFont typeface="Wingdings" panose="05000000000000000000" pitchFamily="2" charset="2"/>
              <a:buChar char="q"/>
            </a:pPr>
            <a:r>
              <a:rPr lang="tr-TR" dirty="0"/>
              <a:t>Allah’ın zatı ile kaim </a:t>
            </a:r>
            <a:r>
              <a:rPr lang="tr-TR" dirty="0" smtClean="0"/>
              <a:t>olması</a:t>
            </a:r>
          </a:p>
          <a:p>
            <a:pPr>
              <a:lnSpc>
                <a:spcPct val="120000"/>
              </a:lnSpc>
              <a:spcBef>
                <a:spcPts val="600"/>
              </a:spcBef>
              <a:buFont typeface="Wingdings" panose="05000000000000000000" pitchFamily="2" charset="2"/>
              <a:buChar char="q"/>
            </a:pPr>
            <a:r>
              <a:rPr lang="tr-TR" dirty="0" smtClean="0"/>
              <a:t>Allah’ın </a:t>
            </a:r>
            <a:r>
              <a:rPr lang="tr-TR" dirty="0"/>
              <a:t>yarattığı hiçbir varlığa </a:t>
            </a:r>
            <a:r>
              <a:rPr lang="tr-TR" dirty="0" smtClean="0"/>
              <a:t>benzememesi</a:t>
            </a:r>
          </a:p>
          <a:p>
            <a:pPr>
              <a:lnSpc>
                <a:spcPct val="120000"/>
              </a:lnSpc>
              <a:spcBef>
                <a:spcPts val="600"/>
              </a:spcBef>
              <a:buFont typeface="Wingdings" panose="05000000000000000000" pitchFamily="2" charset="2"/>
              <a:buChar char="q"/>
            </a:pPr>
            <a:r>
              <a:rPr lang="tr-TR" dirty="0" smtClean="0"/>
              <a:t>Allah’ın </a:t>
            </a:r>
            <a:r>
              <a:rPr lang="tr-TR" dirty="0"/>
              <a:t>her şeye gücünün </a:t>
            </a:r>
            <a:r>
              <a:rPr lang="tr-TR" dirty="0" smtClean="0"/>
              <a:t>yetmesi</a:t>
            </a:r>
          </a:p>
          <a:p>
            <a:pPr marL="0" indent="0">
              <a:lnSpc>
                <a:spcPct val="120000"/>
              </a:lnSpc>
              <a:spcBef>
                <a:spcPts val="600"/>
              </a:spcBef>
              <a:buNone/>
            </a:pPr>
            <a:r>
              <a:rPr lang="tr-TR" b="1" dirty="0" smtClean="0"/>
              <a:t>Bu </a:t>
            </a:r>
            <a:r>
              <a:rPr lang="tr-TR" b="1" dirty="0"/>
              <a:t>sıfatları ifade eden kavramlar sırasıyla aşağıdakilerden </a:t>
            </a:r>
            <a:r>
              <a:rPr lang="tr-TR" b="1" dirty="0" smtClean="0"/>
              <a:t>hangisidir?</a:t>
            </a:r>
          </a:p>
          <a:p>
            <a:pPr marL="514350" indent="-514350">
              <a:lnSpc>
                <a:spcPct val="120000"/>
              </a:lnSpc>
              <a:spcBef>
                <a:spcPts val="600"/>
              </a:spcBef>
              <a:buAutoNum type="alphaLcParenR"/>
            </a:pPr>
            <a:r>
              <a:rPr lang="tr-TR" dirty="0" smtClean="0"/>
              <a:t>Kıdem</a:t>
            </a:r>
            <a:r>
              <a:rPr lang="tr-TR" dirty="0"/>
              <a:t>, </a:t>
            </a:r>
            <a:r>
              <a:rPr lang="tr-TR" dirty="0" err="1"/>
              <a:t>Vücud</a:t>
            </a:r>
            <a:r>
              <a:rPr lang="tr-TR" dirty="0"/>
              <a:t>, </a:t>
            </a:r>
            <a:r>
              <a:rPr lang="tr-TR" dirty="0" smtClean="0"/>
              <a:t>Beka</a:t>
            </a:r>
          </a:p>
          <a:p>
            <a:pPr marL="514350" indent="-514350">
              <a:lnSpc>
                <a:spcPct val="120000"/>
              </a:lnSpc>
              <a:spcBef>
                <a:spcPts val="600"/>
              </a:spcBef>
              <a:buAutoNum type="alphaLcParenR"/>
            </a:pPr>
            <a:r>
              <a:rPr lang="tr-TR" dirty="0" err="1" smtClean="0"/>
              <a:t>Vücud</a:t>
            </a:r>
            <a:r>
              <a:rPr lang="tr-TR" dirty="0"/>
              <a:t>, Beka, </a:t>
            </a:r>
            <a:r>
              <a:rPr lang="tr-TR" dirty="0" smtClean="0"/>
              <a:t>Basar</a:t>
            </a:r>
          </a:p>
          <a:p>
            <a:pPr marL="514350" indent="-514350">
              <a:lnSpc>
                <a:spcPct val="120000"/>
              </a:lnSpc>
              <a:spcBef>
                <a:spcPts val="600"/>
              </a:spcBef>
              <a:buAutoNum type="alphaLcParenR"/>
            </a:pPr>
            <a:r>
              <a:rPr lang="tr-TR" dirty="0" smtClean="0"/>
              <a:t>İlim</a:t>
            </a:r>
            <a:r>
              <a:rPr lang="tr-TR" dirty="0"/>
              <a:t>, Basar, </a:t>
            </a:r>
            <a:r>
              <a:rPr lang="tr-TR" dirty="0" smtClean="0"/>
              <a:t>Kıdem</a:t>
            </a:r>
          </a:p>
          <a:p>
            <a:pPr marL="514350" indent="-514350">
              <a:lnSpc>
                <a:spcPct val="120000"/>
              </a:lnSpc>
              <a:spcBef>
                <a:spcPts val="600"/>
              </a:spcBef>
              <a:buAutoNum type="alphaLcParenR"/>
            </a:pPr>
            <a:r>
              <a:rPr lang="tr-TR" dirty="0" smtClean="0"/>
              <a:t>Kıyam </a:t>
            </a:r>
            <a:r>
              <a:rPr lang="tr-TR" dirty="0" err="1"/>
              <a:t>bi</a:t>
            </a:r>
            <a:r>
              <a:rPr lang="tr-TR" dirty="0"/>
              <a:t> </a:t>
            </a:r>
            <a:r>
              <a:rPr lang="tr-TR" dirty="0" err="1"/>
              <a:t>nefsihi</a:t>
            </a:r>
            <a:r>
              <a:rPr lang="tr-TR" dirty="0"/>
              <a:t>, </a:t>
            </a:r>
            <a:r>
              <a:rPr lang="tr-TR" dirty="0" err="1"/>
              <a:t>Muhalefetün</a:t>
            </a:r>
            <a:r>
              <a:rPr lang="tr-TR" dirty="0"/>
              <a:t> </a:t>
            </a:r>
            <a:r>
              <a:rPr lang="tr-TR" dirty="0" err="1"/>
              <a:t>lil</a:t>
            </a:r>
            <a:r>
              <a:rPr lang="tr-TR" dirty="0"/>
              <a:t> Havadis, </a:t>
            </a:r>
            <a:r>
              <a:rPr lang="tr-TR" dirty="0" smtClean="0"/>
              <a:t>Kudret</a:t>
            </a:r>
          </a:p>
          <a:p>
            <a:pPr marL="514350" indent="-514350">
              <a:lnSpc>
                <a:spcPct val="120000"/>
              </a:lnSpc>
              <a:spcBef>
                <a:spcPts val="600"/>
              </a:spcBef>
              <a:buAutoNum type="alphaLcParenR"/>
            </a:pPr>
            <a:r>
              <a:rPr lang="tr-TR" dirty="0" err="1" smtClean="0"/>
              <a:t>Muhalefetün</a:t>
            </a:r>
            <a:r>
              <a:rPr lang="tr-TR" dirty="0" smtClean="0"/>
              <a:t> </a:t>
            </a:r>
            <a:r>
              <a:rPr lang="tr-TR" dirty="0" err="1"/>
              <a:t>lil</a:t>
            </a:r>
            <a:r>
              <a:rPr lang="tr-TR" dirty="0"/>
              <a:t> Havadis, Kıyam </a:t>
            </a:r>
            <a:r>
              <a:rPr lang="tr-TR" dirty="0" err="1"/>
              <a:t>bi</a:t>
            </a:r>
            <a:r>
              <a:rPr lang="tr-TR" dirty="0"/>
              <a:t> </a:t>
            </a:r>
            <a:r>
              <a:rPr lang="tr-TR" dirty="0" err="1"/>
              <a:t>Nefsihi</a:t>
            </a:r>
            <a:r>
              <a:rPr lang="tr-TR" dirty="0"/>
              <a:t>, Kudret </a:t>
            </a:r>
          </a:p>
        </p:txBody>
      </p:sp>
    </p:spTree>
    <p:extLst>
      <p:ext uri="{BB962C8B-B14F-4D97-AF65-F5344CB8AC3E}">
        <p14:creationId xmlns:p14="http://schemas.microsoft.com/office/powerpoint/2010/main" val="3866264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72062"/>
          </a:xfrm>
        </p:spPr>
        <p:txBody>
          <a:bodyPr/>
          <a:lstStyle/>
          <a:p>
            <a:r>
              <a:rPr lang="tr-TR" b="1" dirty="0" smtClean="0">
                <a:solidFill>
                  <a:srgbClr val="00B050"/>
                </a:solidFill>
              </a:rPr>
              <a:t>Sıra sizde… (6. Soru)</a:t>
            </a:r>
            <a:endParaRPr lang="tr-TR" dirty="0">
              <a:solidFill>
                <a:srgbClr val="00B050"/>
              </a:solidFill>
            </a:endParaRPr>
          </a:p>
        </p:txBody>
      </p:sp>
      <p:sp>
        <p:nvSpPr>
          <p:cNvPr id="3" name="İçerik Yer Tutucusu 2"/>
          <p:cNvSpPr>
            <a:spLocks noGrp="1"/>
          </p:cNvSpPr>
          <p:nvPr>
            <p:ph idx="1"/>
          </p:nvPr>
        </p:nvSpPr>
        <p:spPr>
          <a:xfrm>
            <a:off x="838200" y="1337187"/>
            <a:ext cx="10515600" cy="5181600"/>
          </a:xfrm>
        </p:spPr>
        <p:txBody>
          <a:bodyPr>
            <a:normAutofit fontScale="85000" lnSpcReduction="20000"/>
          </a:bodyPr>
          <a:lstStyle/>
          <a:p>
            <a:pPr marL="571500" indent="-571500">
              <a:lnSpc>
                <a:spcPct val="120000"/>
              </a:lnSpc>
              <a:spcBef>
                <a:spcPts val="600"/>
              </a:spcBef>
              <a:buFont typeface="+mj-lt"/>
              <a:buAutoNum type="romanUcPeriod"/>
            </a:pPr>
            <a:r>
              <a:rPr lang="tr-TR" dirty="0" smtClean="0"/>
              <a:t>Hayat</a:t>
            </a:r>
          </a:p>
          <a:p>
            <a:pPr marL="571500" indent="-571500">
              <a:lnSpc>
                <a:spcPct val="120000"/>
              </a:lnSpc>
              <a:spcBef>
                <a:spcPts val="600"/>
              </a:spcBef>
              <a:buFont typeface="+mj-lt"/>
              <a:buAutoNum type="romanUcPeriod"/>
            </a:pPr>
            <a:r>
              <a:rPr lang="tr-TR" dirty="0" smtClean="0"/>
              <a:t>İlim</a:t>
            </a:r>
          </a:p>
          <a:p>
            <a:pPr marL="571500" indent="-571500">
              <a:lnSpc>
                <a:spcPct val="120000"/>
              </a:lnSpc>
              <a:spcBef>
                <a:spcPts val="600"/>
              </a:spcBef>
              <a:buFont typeface="+mj-lt"/>
              <a:buAutoNum type="romanUcPeriod"/>
            </a:pPr>
            <a:r>
              <a:rPr lang="tr-TR" dirty="0" smtClean="0"/>
              <a:t>Kudret</a:t>
            </a:r>
          </a:p>
          <a:p>
            <a:pPr marL="571500" indent="-571500">
              <a:lnSpc>
                <a:spcPct val="120000"/>
              </a:lnSpc>
              <a:spcBef>
                <a:spcPts val="600"/>
              </a:spcBef>
              <a:buFont typeface="+mj-lt"/>
              <a:buAutoNum type="romanUcPeriod"/>
            </a:pPr>
            <a:r>
              <a:rPr lang="tr-TR" dirty="0" smtClean="0"/>
              <a:t>Vahdaniyet</a:t>
            </a:r>
          </a:p>
          <a:p>
            <a:pPr marL="571500" indent="-571500">
              <a:lnSpc>
                <a:spcPct val="120000"/>
              </a:lnSpc>
              <a:spcBef>
                <a:spcPts val="600"/>
              </a:spcBef>
              <a:buFont typeface="+mj-lt"/>
              <a:buAutoNum type="romanUcPeriod"/>
            </a:pPr>
            <a:r>
              <a:rPr lang="tr-TR" dirty="0" smtClean="0"/>
              <a:t>Beka</a:t>
            </a:r>
          </a:p>
          <a:p>
            <a:pPr marL="0" indent="0">
              <a:lnSpc>
                <a:spcPct val="120000"/>
              </a:lnSpc>
              <a:spcBef>
                <a:spcPts val="600"/>
              </a:spcBef>
              <a:buNone/>
            </a:pPr>
            <a:r>
              <a:rPr lang="tr-TR" b="1" dirty="0" smtClean="0"/>
              <a:t>Bunlardan </a:t>
            </a:r>
            <a:r>
              <a:rPr lang="tr-TR" b="1" dirty="0"/>
              <a:t>hangileri selbi sıfatlardan </a:t>
            </a:r>
            <a:r>
              <a:rPr lang="tr-TR" b="1" u="sng" dirty="0" smtClean="0"/>
              <a:t>değildir?</a:t>
            </a:r>
          </a:p>
          <a:p>
            <a:pPr marL="514350" indent="-514350">
              <a:lnSpc>
                <a:spcPct val="120000"/>
              </a:lnSpc>
              <a:spcBef>
                <a:spcPts val="600"/>
              </a:spcBef>
              <a:buAutoNum type="alphaLcParenR"/>
            </a:pPr>
            <a:r>
              <a:rPr lang="tr-TR" dirty="0" smtClean="0"/>
              <a:t>Yalnız III</a:t>
            </a:r>
          </a:p>
          <a:p>
            <a:pPr marL="514350" indent="-514350">
              <a:lnSpc>
                <a:spcPct val="120000"/>
              </a:lnSpc>
              <a:spcBef>
                <a:spcPts val="600"/>
              </a:spcBef>
              <a:buAutoNum type="alphaLcParenR"/>
            </a:pPr>
            <a:r>
              <a:rPr lang="tr-TR" dirty="0" smtClean="0"/>
              <a:t>I </a:t>
            </a:r>
            <a:r>
              <a:rPr lang="tr-TR" dirty="0"/>
              <a:t>ve </a:t>
            </a:r>
            <a:r>
              <a:rPr lang="tr-TR" dirty="0" smtClean="0"/>
              <a:t>III</a:t>
            </a:r>
          </a:p>
          <a:p>
            <a:pPr marL="514350" indent="-514350">
              <a:lnSpc>
                <a:spcPct val="120000"/>
              </a:lnSpc>
              <a:spcBef>
                <a:spcPts val="600"/>
              </a:spcBef>
              <a:buAutoNum type="alphaLcParenR"/>
            </a:pPr>
            <a:r>
              <a:rPr lang="tr-TR" dirty="0" smtClean="0"/>
              <a:t>IV </a:t>
            </a:r>
            <a:r>
              <a:rPr lang="tr-TR" dirty="0"/>
              <a:t>ve </a:t>
            </a:r>
            <a:r>
              <a:rPr lang="tr-TR" dirty="0" smtClean="0"/>
              <a:t>V</a:t>
            </a:r>
          </a:p>
          <a:p>
            <a:pPr marL="514350" indent="-514350">
              <a:lnSpc>
                <a:spcPct val="120000"/>
              </a:lnSpc>
              <a:spcBef>
                <a:spcPts val="600"/>
              </a:spcBef>
              <a:buAutoNum type="alphaLcParenR"/>
            </a:pPr>
            <a:r>
              <a:rPr lang="tr-TR" dirty="0" smtClean="0"/>
              <a:t>I</a:t>
            </a:r>
            <a:r>
              <a:rPr lang="tr-TR" dirty="0"/>
              <a:t>, II ve </a:t>
            </a:r>
            <a:r>
              <a:rPr lang="tr-TR" dirty="0" smtClean="0"/>
              <a:t>III</a:t>
            </a:r>
          </a:p>
          <a:p>
            <a:pPr marL="514350" indent="-514350">
              <a:lnSpc>
                <a:spcPct val="120000"/>
              </a:lnSpc>
              <a:spcBef>
                <a:spcPts val="600"/>
              </a:spcBef>
              <a:buAutoNum type="alphaLcParenR"/>
            </a:pPr>
            <a:r>
              <a:rPr lang="tr-TR" dirty="0" smtClean="0"/>
              <a:t>II</a:t>
            </a:r>
            <a:r>
              <a:rPr lang="tr-TR" dirty="0"/>
              <a:t>, III ve V</a:t>
            </a:r>
          </a:p>
        </p:txBody>
      </p:sp>
    </p:spTree>
    <p:extLst>
      <p:ext uri="{BB962C8B-B14F-4D97-AF65-F5344CB8AC3E}">
        <p14:creationId xmlns:p14="http://schemas.microsoft.com/office/powerpoint/2010/main" val="488700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Sıra sizde</a:t>
            </a:r>
            <a:r>
              <a:rPr lang="tr-TR" b="1" dirty="0" smtClean="0">
                <a:solidFill>
                  <a:srgbClr val="00B050"/>
                </a:solidFill>
              </a:rPr>
              <a:t>… (8. Soru)</a:t>
            </a:r>
            <a:endParaRPr lang="tr-TR" b="1" dirty="0">
              <a:solidFill>
                <a:srgbClr val="00B050"/>
              </a:solidFill>
            </a:endParaRPr>
          </a:p>
        </p:txBody>
      </p:sp>
      <p:sp>
        <p:nvSpPr>
          <p:cNvPr id="3" name="İçerik Yer Tutucusu 2"/>
          <p:cNvSpPr>
            <a:spLocks noGrp="1"/>
          </p:cNvSpPr>
          <p:nvPr>
            <p:ph idx="1"/>
          </p:nvPr>
        </p:nvSpPr>
        <p:spPr/>
        <p:txBody>
          <a:bodyPr>
            <a:normAutofit fontScale="92500" lnSpcReduction="20000"/>
          </a:bodyPr>
          <a:lstStyle/>
          <a:p>
            <a:pPr marL="0" indent="0">
              <a:lnSpc>
                <a:spcPct val="120000"/>
              </a:lnSpc>
              <a:spcBef>
                <a:spcPts val="600"/>
              </a:spcBef>
              <a:buNone/>
            </a:pPr>
            <a:r>
              <a:rPr lang="tr-TR" dirty="0"/>
              <a:t>“Sonradan olanlara benzememek” demektir. Allah yarattığı hiçbir varlığa benzememektedir. Bu sıfatın noksanlığı yani sonradan olanlarla benzeme ve ortaklık Yüce Allah için </a:t>
            </a:r>
            <a:r>
              <a:rPr lang="tr-TR" dirty="0" smtClean="0"/>
              <a:t>düşünülemez.</a:t>
            </a:r>
          </a:p>
          <a:p>
            <a:pPr marL="0" indent="0">
              <a:lnSpc>
                <a:spcPct val="120000"/>
              </a:lnSpc>
              <a:spcBef>
                <a:spcPts val="600"/>
              </a:spcBef>
              <a:buNone/>
            </a:pPr>
            <a:r>
              <a:rPr lang="tr-TR" b="1" dirty="0" smtClean="0"/>
              <a:t>Tanımı </a:t>
            </a:r>
            <a:r>
              <a:rPr lang="tr-TR" b="1" dirty="0"/>
              <a:t>yapılan Allah’ın sıfatı aşağıdakilerden </a:t>
            </a:r>
            <a:r>
              <a:rPr lang="tr-TR" b="1" dirty="0" smtClean="0"/>
              <a:t>hangisidir?</a:t>
            </a:r>
          </a:p>
          <a:p>
            <a:pPr marL="514350" indent="-514350">
              <a:lnSpc>
                <a:spcPct val="120000"/>
              </a:lnSpc>
              <a:spcBef>
                <a:spcPts val="600"/>
              </a:spcBef>
              <a:buAutoNum type="alphaLcParenR"/>
            </a:pPr>
            <a:r>
              <a:rPr lang="tr-TR" dirty="0" smtClean="0"/>
              <a:t>Beka</a:t>
            </a:r>
          </a:p>
          <a:p>
            <a:pPr marL="514350" indent="-514350">
              <a:lnSpc>
                <a:spcPct val="120000"/>
              </a:lnSpc>
              <a:spcBef>
                <a:spcPts val="600"/>
              </a:spcBef>
              <a:buAutoNum type="alphaLcParenR"/>
            </a:pPr>
            <a:r>
              <a:rPr lang="tr-TR" dirty="0" smtClean="0"/>
              <a:t>Kıdem</a:t>
            </a:r>
          </a:p>
          <a:p>
            <a:pPr marL="514350" indent="-514350">
              <a:lnSpc>
                <a:spcPct val="120000"/>
              </a:lnSpc>
              <a:spcBef>
                <a:spcPts val="600"/>
              </a:spcBef>
              <a:buAutoNum type="alphaLcParenR"/>
            </a:pPr>
            <a:r>
              <a:rPr lang="tr-TR" dirty="0" smtClean="0"/>
              <a:t>Kudret</a:t>
            </a:r>
          </a:p>
          <a:p>
            <a:pPr marL="514350" indent="-514350">
              <a:lnSpc>
                <a:spcPct val="120000"/>
              </a:lnSpc>
              <a:spcBef>
                <a:spcPts val="600"/>
              </a:spcBef>
              <a:buAutoNum type="alphaLcParenR"/>
            </a:pPr>
            <a:r>
              <a:rPr lang="tr-TR" dirty="0" smtClean="0"/>
              <a:t>Kıyam </a:t>
            </a:r>
            <a:r>
              <a:rPr lang="tr-TR" dirty="0" err="1"/>
              <a:t>bi</a:t>
            </a:r>
            <a:r>
              <a:rPr lang="tr-TR" dirty="0"/>
              <a:t> </a:t>
            </a:r>
            <a:r>
              <a:rPr lang="tr-TR" dirty="0" err="1" smtClean="0"/>
              <a:t>Nefsihi</a:t>
            </a:r>
            <a:endParaRPr lang="tr-TR" dirty="0" smtClean="0"/>
          </a:p>
          <a:p>
            <a:pPr marL="514350" indent="-514350">
              <a:lnSpc>
                <a:spcPct val="120000"/>
              </a:lnSpc>
              <a:spcBef>
                <a:spcPts val="600"/>
              </a:spcBef>
              <a:buAutoNum type="alphaLcParenR"/>
            </a:pPr>
            <a:r>
              <a:rPr lang="tr-TR" dirty="0" err="1" smtClean="0"/>
              <a:t>Muhalefetün</a:t>
            </a:r>
            <a:r>
              <a:rPr lang="tr-TR" dirty="0" smtClean="0"/>
              <a:t> </a:t>
            </a:r>
            <a:r>
              <a:rPr lang="tr-TR" dirty="0" err="1"/>
              <a:t>lil</a:t>
            </a:r>
            <a:r>
              <a:rPr lang="tr-TR" dirty="0"/>
              <a:t> Havadis </a:t>
            </a:r>
            <a:endParaRPr lang="tr-TR" dirty="0" smtClean="0"/>
          </a:p>
        </p:txBody>
      </p:sp>
    </p:spTree>
    <p:extLst>
      <p:ext uri="{BB962C8B-B14F-4D97-AF65-F5344CB8AC3E}">
        <p14:creationId xmlns:p14="http://schemas.microsoft.com/office/powerpoint/2010/main" val="3311002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Sıra sizde… </a:t>
            </a:r>
            <a:r>
              <a:rPr lang="tr-TR" b="1" dirty="0" smtClean="0">
                <a:solidFill>
                  <a:srgbClr val="00B050"/>
                </a:solidFill>
              </a:rPr>
              <a:t>(14. </a:t>
            </a:r>
            <a:r>
              <a:rPr lang="tr-TR" b="1" dirty="0">
                <a:solidFill>
                  <a:srgbClr val="00B050"/>
                </a:solidFill>
              </a:rPr>
              <a:t>Soru)</a:t>
            </a:r>
            <a:endParaRPr lang="tr-TR" dirty="0"/>
          </a:p>
        </p:txBody>
      </p:sp>
      <p:sp>
        <p:nvSpPr>
          <p:cNvPr id="3" name="İçerik Yer Tutucusu 2"/>
          <p:cNvSpPr>
            <a:spLocks noGrp="1"/>
          </p:cNvSpPr>
          <p:nvPr>
            <p:ph idx="1"/>
          </p:nvPr>
        </p:nvSpPr>
        <p:spPr/>
        <p:txBody>
          <a:bodyPr>
            <a:normAutofit/>
          </a:bodyPr>
          <a:lstStyle/>
          <a:p>
            <a:r>
              <a:rPr lang="tr-TR" dirty="0"/>
              <a:t>Allah’ın varlığının </a:t>
            </a:r>
            <a:r>
              <a:rPr lang="tr-TR" dirty="0" smtClean="0"/>
              <a:t>başlangıcının </a:t>
            </a:r>
            <a:r>
              <a:rPr lang="tr-TR" dirty="0"/>
              <a:t>olmamasıdır. O’nun varlığı bir zamandan başlamaz. Yokken var olan bir varlık değildir. Onun zatında ve sıfatlarında sonradan meydana gelmişlik söz konusu </a:t>
            </a:r>
            <a:r>
              <a:rPr lang="tr-TR" dirty="0" smtClean="0"/>
              <a:t>değildir.</a:t>
            </a:r>
          </a:p>
          <a:p>
            <a:pPr marL="0" indent="0">
              <a:buNone/>
            </a:pPr>
            <a:r>
              <a:rPr lang="tr-TR" b="1" dirty="0" smtClean="0"/>
              <a:t>Metinde </a:t>
            </a:r>
            <a:r>
              <a:rPr lang="tr-TR" b="1" dirty="0"/>
              <a:t>Allah’ın sıfatlarından hangisi hakkında açıklama </a:t>
            </a:r>
            <a:r>
              <a:rPr lang="tr-TR" b="1" dirty="0" smtClean="0"/>
              <a:t>yapılmıştır?</a:t>
            </a:r>
          </a:p>
          <a:p>
            <a:pPr marL="514350" indent="-514350">
              <a:buAutoNum type="alphaLcParenR"/>
            </a:pPr>
            <a:r>
              <a:rPr lang="tr-TR" dirty="0" err="1" smtClean="0"/>
              <a:t>Vücud</a:t>
            </a:r>
            <a:endParaRPr lang="tr-TR" dirty="0" smtClean="0"/>
          </a:p>
          <a:p>
            <a:pPr marL="514350" indent="-514350">
              <a:buAutoNum type="alphaLcParenR"/>
            </a:pPr>
            <a:r>
              <a:rPr lang="tr-TR" dirty="0" smtClean="0"/>
              <a:t>Kıdem</a:t>
            </a:r>
          </a:p>
          <a:p>
            <a:pPr marL="514350" indent="-514350">
              <a:buAutoNum type="alphaLcParenR"/>
            </a:pPr>
            <a:r>
              <a:rPr lang="tr-TR" dirty="0" smtClean="0"/>
              <a:t>İlim</a:t>
            </a:r>
          </a:p>
          <a:p>
            <a:pPr marL="514350" indent="-514350">
              <a:buAutoNum type="alphaLcParenR"/>
            </a:pPr>
            <a:r>
              <a:rPr lang="tr-TR" dirty="0" smtClean="0"/>
              <a:t>Kudret</a:t>
            </a:r>
          </a:p>
          <a:p>
            <a:pPr marL="514350" indent="-514350">
              <a:buAutoNum type="alphaLcParenR"/>
            </a:pPr>
            <a:r>
              <a:rPr lang="tr-TR" dirty="0" smtClean="0"/>
              <a:t>İrade</a:t>
            </a:r>
            <a:endParaRPr lang="tr-TR" dirty="0"/>
          </a:p>
        </p:txBody>
      </p:sp>
    </p:spTree>
    <p:extLst>
      <p:ext uri="{BB962C8B-B14F-4D97-AF65-F5344CB8AC3E}">
        <p14:creationId xmlns:p14="http://schemas.microsoft.com/office/powerpoint/2010/main" val="4136992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Bu </a:t>
            </a:r>
            <a:r>
              <a:rPr lang="tr-TR" b="1" smtClean="0">
                <a:solidFill>
                  <a:srgbClr val="C00000"/>
                </a:solidFill>
              </a:rPr>
              <a:t>derste neler </a:t>
            </a:r>
            <a:r>
              <a:rPr lang="tr-TR" b="1" dirty="0" smtClean="0">
                <a:solidFill>
                  <a:srgbClr val="C00000"/>
                </a:solidFill>
              </a:rPr>
              <a:t>öğreneceğiz?</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10000"/>
              </a:lnSpc>
              <a:spcBef>
                <a:spcPts val="600"/>
              </a:spcBef>
            </a:pPr>
            <a:r>
              <a:rPr lang="tr-TR" dirty="0" smtClean="0"/>
              <a:t>Bu derste; iman esaslarından biri olan Allah’a iman üzerinde duracağız.</a:t>
            </a:r>
          </a:p>
          <a:p>
            <a:pPr>
              <a:lnSpc>
                <a:spcPct val="110000"/>
              </a:lnSpc>
              <a:spcBef>
                <a:spcPts val="600"/>
              </a:spcBef>
            </a:pPr>
            <a:r>
              <a:rPr lang="tr-TR" dirty="0" smtClean="0"/>
              <a:t>Bu bağlamda Allah’ın zati ve </a:t>
            </a:r>
            <a:r>
              <a:rPr lang="tr-TR" dirty="0" err="1" smtClean="0"/>
              <a:t>subuti</a:t>
            </a:r>
            <a:r>
              <a:rPr lang="tr-TR" dirty="0" smtClean="0"/>
              <a:t> sıfatlarından bahsedeceğiz.</a:t>
            </a:r>
          </a:p>
          <a:p>
            <a:pPr>
              <a:lnSpc>
                <a:spcPct val="110000"/>
              </a:lnSpc>
              <a:spcBef>
                <a:spcPts val="600"/>
              </a:spcBef>
            </a:pPr>
            <a:r>
              <a:rPr lang="tr-TR" dirty="0" smtClean="0"/>
              <a:t>Son olarak ise konuyla ilgili örnek soruları birlikte çözümleyeceğiz.</a:t>
            </a:r>
          </a:p>
        </p:txBody>
      </p:sp>
    </p:spTree>
    <p:extLst>
      <p:ext uri="{BB962C8B-B14F-4D97-AF65-F5344CB8AC3E}">
        <p14:creationId xmlns:p14="http://schemas.microsoft.com/office/powerpoint/2010/main" val="165587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İman Esasları: Allah’a İman</a:t>
            </a:r>
            <a:endParaRPr lang="tr-TR" b="1" dirty="0">
              <a:solidFill>
                <a:srgbClr val="C00000"/>
              </a:solidFill>
            </a:endParaRPr>
          </a:p>
        </p:txBody>
      </p:sp>
      <p:sp>
        <p:nvSpPr>
          <p:cNvPr id="3" name="İçerik Yer Tutucusu 2"/>
          <p:cNvSpPr>
            <a:spLocks noGrp="1"/>
          </p:cNvSpPr>
          <p:nvPr>
            <p:ph idx="1"/>
          </p:nvPr>
        </p:nvSpPr>
        <p:spPr/>
        <p:txBody>
          <a:bodyPr>
            <a:normAutofit fontScale="92500"/>
          </a:bodyPr>
          <a:lstStyle/>
          <a:p>
            <a:pPr marL="0" indent="0">
              <a:lnSpc>
                <a:spcPct val="130000"/>
              </a:lnSpc>
              <a:buNone/>
            </a:pPr>
            <a:r>
              <a:rPr lang="tr-TR" dirty="0"/>
              <a:t>Allah’a iman, iman esaslarının ilki ve temelidir. Kâinatı yaratan ve idare eden tek ve yüce varlık Allah’tır. Bütün dinlerde ilk olarak Allah’ın varlığına ve birliğine inanmak en temel inanç esası olmuştur. Nitekim bütün inanç sistemleri Allah’a iman etme esasına dayanmaktadır. Her şeyi bilen ve gören, tüm kâinatın yaratıcı olan Allah’a inanmak akıllı ve ergenlik çağına ulaşmış olan her insanın ilk sorumluluğudur. İnsan doğuştan getirdiği inanma duygusu ile evrende var olan düzeni tecrübe ettikten sonra bu düzenin bir fâili olduğu fikrine yani bir yaratıcı fikrine ulaşmaktadır.</a:t>
            </a:r>
            <a:endParaRPr lang="tr-TR" dirty="0" smtClean="0"/>
          </a:p>
        </p:txBody>
      </p:sp>
    </p:spTree>
    <p:extLst>
      <p:ext uri="{BB962C8B-B14F-4D97-AF65-F5344CB8AC3E}">
        <p14:creationId xmlns:p14="http://schemas.microsoft.com/office/powerpoint/2010/main" val="2164817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Allah’a İman</a:t>
            </a:r>
          </a:p>
        </p:txBody>
      </p:sp>
      <p:sp>
        <p:nvSpPr>
          <p:cNvPr id="3" name="İçerik Yer Tutucusu 2"/>
          <p:cNvSpPr>
            <a:spLocks noGrp="1"/>
          </p:cNvSpPr>
          <p:nvPr>
            <p:ph idx="1"/>
          </p:nvPr>
        </p:nvSpPr>
        <p:spPr/>
        <p:txBody>
          <a:bodyPr>
            <a:normAutofit/>
          </a:bodyPr>
          <a:lstStyle/>
          <a:p>
            <a:pPr>
              <a:lnSpc>
                <a:spcPct val="130000"/>
              </a:lnSpc>
            </a:pPr>
            <a:r>
              <a:rPr lang="tr-TR" dirty="0" smtClean="0"/>
              <a:t>Allah’ın </a:t>
            </a:r>
            <a:r>
              <a:rPr lang="tr-TR" dirty="0"/>
              <a:t>varlığını anlamak için bireyin kendisine ve kâinata bakması ve bu düzeni irdelemesi yeterlidir. Kâinatta bulunan ahenk ve düzen, doğadaki yasaların birbirine uygunluğu Allah’ın varlığına ve birliğine apaçık bir delildir. Nitekim Kur’an-Kerim’de birçok ayette bu husus vurgulanmaktadır. Örneğin “Eğer yerde ve gökte Allah’tan başka ilahlar bulunsaydı yer ve gök bozulup gitmişti. Demek ki arşın Rabbi olan Allah, onların yakıştırdıkları sıfatlardan münezzehtir.” (</a:t>
            </a:r>
            <a:r>
              <a:rPr lang="tr-TR" dirty="0" err="1"/>
              <a:t>Enbiyâ</a:t>
            </a:r>
            <a:r>
              <a:rPr lang="tr-TR" dirty="0"/>
              <a:t>, 22)</a:t>
            </a:r>
          </a:p>
        </p:txBody>
      </p:sp>
    </p:spTree>
    <p:extLst>
      <p:ext uri="{BB962C8B-B14F-4D97-AF65-F5344CB8AC3E}">
        <p14:creationId xmlns:p14="http://schemas.microsoft.com/office/powerpoint/2010/main" val="568242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Allah’a İman</a:t>
            </a:r>
          </a:p>
        </p:txBody>
      </p:sp>
      <p:sp>
        <p:nvSpPr>
          <p:cNvPr id="3" name="İçerik Yer Tutucusu 2"/>
          <p:cNvSpPr>
            <a:spLocks noGrp="1"/>
          </p:cNvSpPr>
          <p:nvPr>
            <p:ph idx="1"/>
          </p:nvPr>
        </p:nvSpPr>
        <p:spPr/>
        <p:txBody>
          <a:bodyPr>
            <a:normAutofit/>
          </a:bodyPr>
          <a:lstStyle/>
          <a:p>
            <a:pPr>
              <a:lnSpc>
                <a:spcPct val="130000"/>
              </a:lnSpc>
            </a:pPr>
            <a:r>
              <a:rPr lang="tr-TR" dirty="0"/>
              <a:t>Allah’ın varlığına işaret eden ve insanı bu konuda tefekkür etmeye teşvik eden birçok ayet ve hadis mevcuttur. İslam âlimleri de Allah’ın varlığına dair bazı deliller ortaya koymuşlardır. İlk olarak Allah’ın varlığını ispatlamak için insanın fıtraten(doğuştan) Allah inancına sahip olduğuna dikkat çekerek fıtrat delilini ortaya atmışlardır. Bu delil ile birlikte âlemin ve içindeki tüm varlıkların sonradan yaratıldığı ve bir yaratıcıya muhtaç olduğu fikri ile de </a:t>
            </a:r>
            <a:r>
              <a:rPr lang="tr-TR" dirty="0" err="1"/>
              <a:t>hudûs</a:t>
            </a:r>
            <a:r>
              <a:rPr lang="tr-TR" dirty="0"/>
              <a:t> delili gündeme gelmiştir. </a:t>
            </a:r>
          </a:p>
        </p:txBody>
      </p:sp>
    </p:spTree>
    <p:extLst>
      <p:ext uri="{BB962C8B-B14F-4D97-AF65-F5344CB8AC3E}">
        <p14:creationId xmlns:p14="http://schemas.microsoft.com/office/powerpoint/2010/main" val="2336816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Allah’a İman</a:t>
            </a:r>
            <a:endParaRPr lang="tr-TR" b="1" dirty="0">
              <a:solidFill>
                <a:srgbClr val="00B050"/>
              </a:solidFill>
            </a:endParaRPr>
          </a:p>
        </p:txBody>
      </p:sp>
      <p:sp>
        <p:nvSpPr>
          <p:cNvPr id="3" name="İçerik Yer Tutucusu 2"/>
          <p:cNvSpPr>
            <a:spLocks noGrp="1"/>
          </p:cNvSpPr>
          <p:nvPr>
            <p:ph idx="1"/>
          </p:nvPr>
        </p:nvSpPr>
        <p:spPr/>
        <p:txBody>
          <a:bodyPr/>
          <a:lstStyle/>
          <a:p>
            <a:pPr>
              <a:lnSpc>
                <a:spcPct val="130000"/>
              </a:lnSpc>
            </a:pPr>
            <a:r>
              <a:rPr lang="tr-TR" dirty="0"/>
              <a:t>Mümkün varlık konumunda olan âlemin ve yaratılmış olan tüm varlıkların var olmaları için bir sebebe ihtiyaç duymaları da imkân delili başlığında tartışılmıştır. Birde tabiatın ve tüm varlıkların sahip olduğu ahenk ve düzen fikrinden bir yaratıcının eseri olması gerektiği ifade edilmiş ve nizam delilini ortaya koymuşlardır.</a:t>
            </a:r>
          </a:p>
        </p:txBody>
      </p:sp>
    </p:spTree>
    <p:extLst>
      <p:ext uri="{BB962C8B-B14F-4D97-AF65-F5344CB8AC3E}">
        <p14:creationId xmlns:p14="http://schemas.microsoft.com/office/powerpoint/2010/main" val="6058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Allah’ın Sıfatları</a:t>
            </a:r>
            <a:endParaRPr lang="tr-TR" b="1" dirty="0">
              <a:solidFill>
                <a:srgbClr val="00B050"/>
              </a:solidFill>
            </a:endParaRPr>
          </a:p>
        </p:txBody>
      </p:sp>
      <p:sp>
        <p:nvSpPr>
          <p:cNvPr id="3" name="İçerik Yer Tutucusu 2"/>
          <p:cNvSpPr>
            <a:spLocks noGrp="1"/>
          </p:cNvSpPr>
          <p:nvPr>
            <p:ph idx="1"/>
          </p:nvPr>
        </p:nvSpPr>
        <p:spPr>
          <a:xfrm>
            <a:off x="838200" y="1632156"/>
            <a:ext cx="10515600" cy="4544808"/>
          </a:xfrm>
        </p:spPr>
        <p:txBody>
          <a:bodyPr>
            <a:normAutofit/>
          </a:bodyPr>
          <a:lstStyle/>
          <a:p>
            <a:pPr>
              <a:lnSpc>
                <a:spcPct val="100000"/>
              </a:lnSpc>
            </a:pPr>
            <a:r>
              <a:rPr lang="tr-TR" dirty="0"/>
              <a:t>Kur’an-Kerim Allah’ın sıfatlarını bizlere bildirmektedir. Çünkü Allah’ın </a:t>
            </a:r>
            <a:r>
              <a:rPr lang="tr-TR" dirty="0" err="1"/>
              <a:t>özsel</a:t>
            </a:r>
            <a:r>
              <a:rPr lang="tr-TR" dirty="0"/>
              <a:t> varlığını, </a:t>
            </a:r>
            <a:r>
              <a:rPr lang="tr-TR" dirty="0" err="1"/>
              <a:t>zâtını</a:t>
            </a:r>
            <a:r>
              <a:rPr lang="tr-TR" dirty="0"/>
              <a:t> ve mahiyetini kavramamız mümkün değildir. Sıfatlar Allah’ı </a:t>
            </a:r>
            <a:r>
              <a:rPr lang="tr-TR" dirty="0" smtClean="0"/>
              <a:t>tanıyıp bilmemize </a:t>
            </a:r>
            <a:r>
              <a:rPr lang="tr-TR" dirty="0"/>
              <a:t>yardımcı olmaktadırlar. Allah’ın sıfatlarının hepsi ezelî ve ebedî sıfatlardır, başlangıçları ve sonları yoktur. Bu sıfatlar beşerin sıfatları ile benzerlik göstermezler. </a:t>
            </a:r>
            <a:endParaRPr lang="tr-TR" dirty="0" smtClean="0"/>
          </a:p>
        </p:txBody>
      </p:sp>
    </p:spTree>
    <p:extLst>
      <p:ext uri="{BB962C8B-B14F-4D97-AF65-F5344CB8AC3E}">
        <p14:creationId xmlns:p14="http://schemas.microsoft.com/office/powerpoint/2010/main" val="238346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Allah’ın Sıfatları</a:t>
            </a:r>
          </a:p>
        </p:txBody>
      </p:sp>
      <p:sp>
        <p:nvSpPr>
          <p:cNvPr id="3" name="İçerik Yer Tutucusu 2"/>
          <p:cNvSpPr>
            <a:spLocks noGrp="1"/>
          </p:cNvSpPr>
          <p:nvPr>
            <p:ph idx="1"/>
          </p:nvPr>
        </p:nvSpPr>
        <p:spPr/>
        <p:txBody>
          <a:bodyPr>
            <a:normAutofit/>
          </a:bodyPr>
          <a:lstStyle/>
          <a:p>
            <a:pPr>
              <a:lnSpc>
                <a:spcPct val="120000"/>
              </a:lnSpc>
            </a:pPr>
            <a:r>
              <a:rPr lang="tr-TR" dirty="0"/>
              <a:t>Yüce Allah’ın sıfatları varlığı zorunlu ve vacip olarak iki kısma ayrılmaktadır. Bu sıfatlar </a:t>
            </a:r>
            <a:r>
              <a:rPr lang="tr-TR" dirty="0" err="1"/>
              <a:t>zâti</a:t>
            </a:r>
            <a:r>
              <a:rPr lang="tr-TR" dirty="0"/>
              <a:t> ve </a:t>
            </a:r>
            <a:r>
              <a:rPr lang="tr-TR" dirty="0" err="1"/>
              <a:t>subûtî</a:t>
            </a:r>
            <a:r>
              <a:rPr lang="tr-TR" dirty="0"/>
              <a:t> </a:t>
            </a:r>
            <a:r>
              <a:rPr lang="tr-TR" dirty="0" smtClean="0"/>
              <a:t>sıfatlardır.</a:t>
            </a:r>
          </a:p>
          <a:p>
            <a:pPr>
              <a:lnSpc>
                <a:spcPct val="120000"/>
              </a:lnSpc>
            </a:pPr>
            <a:r>
              <a:rPr lang="tr-TR" b="1" dirty="0" smtClean="0">
                <a:solidFill>
                  <a:srgbClr val="00B050"/>
                </a:solidFill>
              </a:rPr>
              <a:t>a</a:t>
            </a:r>
            <a:r>
              <a:rPr lang="tr-TR" b="1" dirty="0">
                <a:solidFill>
                  <a:srgbClr val="00B050"/>
                </a:solidFill>
              </a:rPr>
              <a:t>) </a:t>
            </a:r>
            <a:r>
              <a:rPr lang="tr-TR" b="1" dirty="0" err="1">
                <a:solidFill>
                  <a:srgbClr val="00B050"/>
                </a:solidFill>
              </a:rPr>
              <a:t>Zâtî</a:t>
            </a:r>
            <a:r>
              <a:rPr lang="tr-TR" b="1" dirty="0">
                <a:solidFill>
                  <a:srgbClr val="00B050"/>
                </a:solidFill>
              </a:rPr>
              <a:t> Sıfatlar: </a:t>
            </a:r>
            <a:r>
              <a:rPr lang="tr-TR" dirty="0"/>
              <a:t>Sadece Yüce Allah’a mahsus olan ve yarattıklarından herhangi birine verilmemiş ve verilmesi mümkün olmayan sıfatlardır. Bu sıfatların eksikliği düşünülemediği ve noksanlıklardan tenzih edildiği için tenzihi ya da selbi sıfatlar olarak da </a:t>
            </a:r>
            <a:r>
              <a:rPr lang="tr-TR" dirty="0" smtClean="0"/>
              <a:t>kullanılmıştır.</a:t>
            </a:r>
            <a:r>
              <a:rPr lang="tr-TR" dirty="0"/>
              <a:t> Bu sıfat </a:t>
            </a:r>
            <a:r>
              <a:rPr lang="tr-TR" dirty="0" smtClean="0"/>
              <a:t>şunlardır</a:t>
            </a:r>
            <a:r>
              <a:rPr lang="tr-TR" dirty="0"/>
              <a:t>:</a:t>
            </a:r>
          </a:p>
          <a:p>
            <a:pPr>
              <a:lnSpc>
                <a:spcPct val="120000"/>
              </a:lnSpc>
            </a:pPr>
            <a:endParaRPr lang="tr-TR" dirty="0" smtClean="0"/>
          </a:p>
        </p:txBody>
      </p:sp>
    </p:spTree>
    <p:extLst>
      <p:ext uri="{BB962C8B-B14F-4D97-AF65-F5344CB8AC3E}">
        <p14:creationId xmlns:p14="http://schemas.microsoft.com/office/powerpoint/2010/main" val="130432863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TotalTime>
  <Words>1322</Words>
  <Application>Microsoft Office PowerPoint</Application>
  <PresentationFormat>Geniş ekran</PresentationFormat>
  <Paragraphs>107</Paragraphs>
  <Slides>29</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29</vt:i4>
      </vt:variant>
    </vt:vector>
  </HeadingPairs>
  <TitlesOfParts>
    <vt:vector size="36" baseType="lpstr">
      <vt:lpstr>Adobe Myungjo Std M</vt:lpstr>
      <vt:lpstr>Adobe Caslon Pro</vt:lpstr>
      <vt:lpstr>Arial</vt:lpstr>
      <vt:lpstr>Calibri</vt:lpstr>
      <vt:lpstr>Calibri Light</vt:lpstr>
      <vt:lpstr>Wingdings</vt:lpstr>
      <vt:lpstr>Office Teması</vt:lpstr>
      <vt:lpstr> </vt:lpstr>
      <vt:lpstr>PowerPoint Sunusu</vt:lpstr>
      <vt:lpstr>Bu derste neler öğreneceğiz?</vt:lpstr>
      <vt:lpstr>İman Esasları: Allah’a İman</vt:lpstr>
      <vt:lpstr>Allah’a İman</vt:lpstr>
      <vt:lpstr>Allah’a İman</vt:lpstr>
      <vt:lpstr>Allah’a İman</vt:lpstr>
      <vt:lpstr>Allah’ın Sıfatları</vt:lpstr>
      <vt:lpstr>Allah’ın Sıfatları</vt:lpstr>
      <vt:lpstr>Zatî sıfatlar</vt:lpstr>
      <vt:lpstr>Zatî sıfatlar</vt:lpstr>
      <vt:lpstr>Zatî sıfatlar</vt:lpstr>
      <vt:lpstr>Zatî sıfatlar</vt:lpstr>
      <vt:lpstr>Zatî sıfatlar</vt:lpstr>
      <vt:lpstr>Zatî sıfatlar</vt:lpstr>
      <vt:lpstr>Subûtî Sıfatlar</vt:lpstr>
      <vt:lpstr>Subûtî Sıfatlar</vt:lpstr>
      <vt:lpstr>Subûtî Sıfatlar</vt:lpstr>
      <vt:lpstr>Subûtî Sıfatlar</vt:lpstr>
      <vt:lpstr>Subûtî Sıfatlar</vt:lpstr>
      <vt:lpstr>Subûtî Sıfatlar</vt:lpstr>
      <vt:lpstr>Subûtî Sıfatlar</vt:lpstr>
      <vt:lpstr>Subûtî Sıfatlar</vt:lpstr>
      <vt:lpstr>Subûtî Sıfatlar</vt:lpstr>
      <vt:lpstr>Odaklanalım!...</vt:lpstr>
      <vt:lpstr>Sıra sizde… (5. Soru)</vt:lpstr>
      <vt:lpstr>Sıra sizde… (6. Soru)</vt:lpstr>
      <vt:lpstr>Sıra sizde… (8. Soru)</vt:lpstr>
      <vt:lpstr>Sıra sizde… (14. Soru)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User</cp:lastModifiedBy>
  <cp:revision>49</cp:revision>
  <dcterms:created xsi:type="dcterms:W3CDTF">2020-11-30T19:20:16Z</dcterms:created>
  <dcterms:modified xsi:type="dcterms:W3CDTF">2020-12-27T19:13:12Z</dcterms:modified>
</cp:coreProperties>
</file>